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5EA"/>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6DF575-4DAA-41DE-A4B6-2EFAF88BE523}" v="11" dt="2025-06-02T06:46:52.9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010" autoAdjust="0"/>
    <p:restoredTop sz="95788"/>
  </p:normalViewPr>
  <p:slideViewPr>
    <p:cSldViewPr snapToGrid="0">
      <p:cViewPr>
        <p:scale>
          <a:sx n="83" d="100"/>
          <a:sy n="83" d="100"/>
        </p:scale>
        <p:origin x="384"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omi Stafford" userId="f0ec65f8-9b92-4f31-be5f-9f99e94a665c" providerId="ADAL" clId="{AB6DF575-4DAA-41DE-A4B6-2EFAF88BE523}"/>
    <pc:docChg chg="undo custSel modSld">
      <pc:chgData name="Naomi Stafford" userId="f0ec65f8-9b92-4f31-be5f-9f99e94a665c" providerId="ADAL" clId="{AB6DF575-4DAA-41DE-A4B6-2EFAF88BE523}" dt="2025-06-03T18:20:37.566" v="1564" actId="404"/>
      <pc:docMkLst>
        <pc:docMk/>
      </pc:docMkLst>
      <pc:sldChg chg="modSp mod">
        <pc:chgData name="Naomi Stafford" userId="f0ec65f8-9b92-4f31-be5f-9f99e94a665c" providerId="ADAL" clId="{AB6DF575-4DAA-41DE-A4B6-2EFAF88BE523}" dt="2025-06-03T18:20:37.566" v="1564" actId="404"/>
        <pc:sldMkLst>
          <pc:docMk/>
          <pc:sldMk cId="3514798268" sldId="256"/>
        </pc:sldMkLst>
        <pc:graphicFrameChg chg="mod modGraphic">
          <ac:chgData name="Naomi Stafford" userId="f0ec65f8-9b92-4f31-be5f-9f99e94a665c" providerId="ADAL" clId="{AB6DF575-4DAA-41DE-A4B6-2EFAF88BE523}" dt="2025-06-01T13:49:10.342" v="1103" actId="20577"/>
          <ac:graphicFrameMkLst>
            <pc:docMk/>
            <pc:sldMk cId="3514798268" sldId="256"/>
            <ac:graphicFrameMk id="5" creationId="{FA8CF3AC-CD02-44AC-BB62-4E92093EB6ED}"/>
          </ac:graphicFrameMkLst>
        </pc:graphicFrameChg>
        <pc:graphicFrameChg chg="mod modGraphic">
          <ac:chgData name="Naomi Stafford" userId="f0ec65f8-9b92-4f31-be5f-9f99e94a665c" providerId="ADAL" clId="{AB6DF575-4DAA-41DE-A4B6-2EFAF88BE523}" dt="2025-06-01T16:43:57.496" v="1507" actId="20577"/>
          <ac:graphicFrameMkLst>
            <pc:docMk/>
            <pc:sldMk cId="3514798268" sldId="256"/>
            <ac:graphicFrameMk id="8" creationId="{29206755-AFEA-4C39-969A-3A80F2EEC01F}"/>
          </ac:graphicFrameMkLst>
        </pc:graphicFrameChg>
        <pc:graphicFrameChg chg="mod modGraphic">
          <ac:chgData name="Naomi Stafford" userId="f0ec65f8-9b92-4f31-be5f-9f99e94a665c" providerId="ADAL" clId="{AB6DF575-4DAA-41DE-A4B6-2EFAF88BE523}" dt="2025-06-01T13:53:16.500" v="1219" actId="20577"/>
          <ac:graphicFrameMkLst>
            <pc:docMk/>
            <pc:sldMk cId="3514798268" sldId="256"/>
            <ac:graphicFrameMk id="12" creationId="{0631405A-09BD-40D8-B190-EC27D20D8371}"/>
          </ac:graphicFrameMkLst>
        </pc:graphicFrameChg>
        <pc:graphicFrameChg chg="mod modGraphic">
          <ac:chgData name="Naomi Stafford" userId="f0ec65f8-9b92-4f31-be5f-9f99e94a665c" providerId="ADAL" clId="{AB6DF575-4DAA-41DE-A4B6-2EFAF88BE523}" dt="2025-05-22T18:02:37.218" v="229" actId="20577"/>
          <ac:graphicFrameMkLst>
            <pc:docMk/>
            <pc:sldMk cId="3514798268" sldId="256"/>
            <ac:graphicFrameMk id="13" creationId="{E578EDF0-7EBF-4637-839E-C002CD7B9ED3}"/>
          </ac:graphicFrameMkLst>
        </pc:graphicFrameChg>
        <pc:graphicFrameChg chg="mod modGraphic">
          <ac:chgData name="Naomi Stafford" userId="f0ec65f8-9b92-4f31-be5f-9f99e94a665c" providerId="ADAL" clId="{AB6DF575-4DAA-41DE-A4B6-2EFAF88BE523}" dt="2025-05-22T18:18:26.063" v="791" actId="255"/>
          <ac:graphicFrameMkLst>
            <pc:docMk/>
            <pc:sldMk cId="3514798268" sldId="256"/>
            <ac:graphicFrameMk id="14" creationId="{A67AED8A-3D48-48B8-B381-BC6349F0A3F0}"/>
          </ac:graphicFrameMkLst>
        </pc:graphicFrameChg>
        <pc:graphicFrameChg chg="mod modGraphic">
          <ac:chgData name="Naomi Stafford" userId="f0ec65f8-9b92-4f31-be5f-9f99e94a665c" providerId="ADAL" clId="{AB6DF575-4DAA-41DE-A4B6-2EFAF88BE523}" dt="2025-05-22T17:53:54.820" v="59" actId="20577"/>
          <ac:graphicFrameMkLst>
            <pc:docMk/>
            <pc:sldMk cId="3514798268" sldId="256"/>
            <ac:graphicFrameMk id="15" creationId="{513AC508-FC68-42F9-A28F-33BEB6A59376}"/>
          </ac:graphicFrameMkLst>
        </pc:graphicFrameChg>
        <pc:graphicFrameChg chg="mod modGraphic">
          <ac:chgData name="Naomi Stafford" userId="f0ec65f8-9b92-4f31-be5f-9f99e94a665c" providerId="ADAL" clId="{AB6DF575-4DAA-41DE-A4B6-2EFAF88BE523}" dt="2025-06-02T11:12:46.543" v="1524" actId="20577"/>
          <ac:graphicFrameMkLst>
            <pc:docMk/>
            <pc:sldMk cId="3514798268" sldId="256"/>
            <ac:graphicFrameMk id="16" creationId="{31C26C41-BF83-4C9A-8B11-EE06B7BFA4C7}"/>
          </ac:graphicFrameMkLst>
        </pc:graphicFrameChg>
        <pc:graphicFrameChg chg="modGraphic">
          <ac:chgData name="Naomi Stafford" userId="f0ec65f8-9b92-4f31-be5f-9f99e94a665c" providerId="ADAL" clId="{AB6DF575-4DAA-41DE-A4B6-2EFAF88BE523}" dt="2025-06-03T18:20:37.566" v="1564" actId="404"/>
          <ac:graphicFrameMkLst>
            <pc:docMk/>
            <pc:sldMk cId="3514798268" sldId="256"/>
            <ac:graphicFrameMk id="17" creationId="{CABFC04D-A76D-48FA-9F0A-E6AFBA8AE999}"/>
          </ac:graphicFrameMkLst>
        </pc:graphicFrameChg>
        <pc:graphicFrameChg chg="modGraphic">
          <ac:chgData name="Naomi Stafford" userId="f0ec65f8-9b92-4f31-be5f-9f99e94a665c" providerId="ADAL" clId="{AB6DF575-4DAA-41DE-A4B6-2EFAF88BE523}" dt="2025-05-22T18:10:31.059" v="377" actId="20577"/>
          <ac:graphicFrameMkLst>
            <pc:docMk/>
            <pc:sldMk cId="3514798268" sldId="256"/>
            <ac:graphicFrameMk id="18" creationId="{0C72E488-66D1-4F8C-BC5E-D49BC2011FC1}"/>
          </ac:graphicFrameMkLst>
        </pc:graphicFrameChg>
      </pc:sldChg>
    </pc:docChg>
  </pc:docChgLst>
  <pc:docChgLst>
    <pc:chgData name="Naomi Stafford" userId="f0ec65f8-9b92-4f31-be5f-9f99e94a665c" providerId="ADAL" clId="{5D1CE265-0DBE-4507-8F48-90FAAE106228}"/>
    <pc:docChg chg="modSld">
      <pc:chgData name="Naomi Stafford" userId="f0ec65f8-9b92-4f31-be5f-9f99e94a665c" providerId="ADAL" clId="{5D1CE265-0DBE-4507-8F48-90FAAE106228}" dt="2025-04-20T13:48:25.408" v="137" actId="20577"/>
      <pc:docMkLst>
        <pc:docMk/>
      </pc:docMkLst>
      <pc:sldChg chg="modSp mod">
        <pc:chgData name="Naomi Stafford" userId="f0ec65f8-9b92-4f31-be5f-9f99e94a665c" providerId="ADAL" clId="{5D1CE265-0DBE-4507-8F48-90FAAE106228}" dt="2025-04-20T13:48:25.408" v="137" actId="20577"/>
        <pc:sldMkLst>
          <pc:docMk/>
          <pc:sldMk cId="3514798268" sldId="256"/>
        </pc:sldMkLst>
        <pc:graphicFrameChg chg="modGraphic">
          <ac:chgData name="Naomi Stafford" userId="f0ec65f8-9b92-4f31-be5f-9f99e94a665c" providerId="ADAL" clId="{5D1CE265-0DBE-4507-8F48-90FAAE106228}" dt="2025-04-20T13:40:52.075" v="16" actId="20577"/>
          <ac:graphicFrameMkLst>
            <pc:docMk/>
            <pc:sldMk cId="3514798268" sldId="256"/>
            <ac:graphicFrameMk id="5" creationId="{FA8CF3AC-CD02-44AC-BB62-4E92093EB6ED}"/>
          </ac:graphicFrameMkLst>
        </pc:graphicFrameChg>
        <pc:graphicFrameChg chg="modGraphic">
          <ac:chgData name="Naomi Stafford" userId="f0ec65f8-9b92-4f31-be5f-9f99e94a665c" providerId="ADAL" clId="{5D1CE265-0DBE-4507-8F48-90FAAE106228}" dt="2025-04-20T13:40:55.524" v="17" actId="20577"/>
          <ac:graphicFrameMkLst>
            <pc:docMk/>
            <pc:sldMk cId="3514798268" sldId="256"/>
            <ac:graphicFrameMk id="8" creationId="{29206755-AFEA-4C39-969A-3A80F2EEC01F}"/>
          </ac:graphicFrameMkLst>
        </pc:graphicFrameChg>
        <pc:graphicFrameChg chg="mod modGraphic">
          <ac:chgData name="Naomi Stafford" userId="f0ec65f8-9b92-4f31-be5f-9f99e94a665c" providerId="ADAL" clId="{5D1CE265-0DBE-4507-8F48-90FAAE106228}" dt="2025-04-20T13:43:00.826" v="20"/>
          <ac:graphicFrameMkLst>
            <pc:docMk/>
            <pc:sldMk cId="3514798268" sldId="256"/>
            <ac:graphicFrameMk id="9" creationId="{144B4083-B2DA-4CA1-AEF1-973FE94A42AE}"/>
          </ac:graphicFrameMkLst>
        </pc:graphicFrameChg>
        <pc:graphicFrameChg chg="mod modGraphic">
          <ac:chgData name="Naomi Stafford" userId="f0ec65f8-9b92-4f31-be5f-9f99e94a665c" providerId="ADAL" clId="{5D1CE265-0DBE-4507-8F48-90FAAE106228}" dt="2025-04-20T13:48:25.408" v="137" actId="20577"/>
          <ac:graphicFrameMkLst>
            <pc:docMk/>
            <pc:sldMk cId="3514798268" sldId="256"/>
            <ac:graphicFrameMk id="10" creationId="{F6BF2F47-F5A6-44A7-89DF-6F32BA1D053C}"/>
          </ac:graphicFrameMkLst>
        </pc:graphicFrameChg>
        <pc:graphicFrameChg chg="mod modGraphic">
          <ac:chgData name="Naomi Stafford" userId="f0ec65f8-9b92-4f31-be5f-9f99e94a665c" providerId="ADAL" clId="{5D1CE265-0DBE-4507-8F48-90FAAE106228}" dt="2025-04-20T13:45:37.799" v="26" actId="20577"/>
          <ac:graphicFrameMkLst>
            <pc:docMk/>
            <pc:sldMk cId="3514798268" sldId="256"/>
            <ac:graphicFrameMk id="12" creationId="{0631405A-09BD-40D8-B190-EC27D20D8371}"/>
          </ac:graphicFrameMkLst>
        </pc:graphicFrameChg>
        <pc:graphicFrameChg chg="modGraphic">
          <ac:chgData name="Naomi Stafford" userId="f0ec65f8-9b92-4f31-be5f-9f99e94a665c" providerId="ADAL" clId="{5D1CE265-0DBE-4507-8F48-90FAAE106228}" dt="2025-04-20T13:38:04.285" v="11" actId="20577"/>
          <ac:graphicFrameMkLst>
            <pc:docMk/>
            <pc:sldMk cId="3514798268" sldId="256"/>
            <ac:graphicFrameMk id="13" creationId="{E578EDF0-7EBF-4637-839E-C002CD7B9ED3}"/>
          </ac:graphicFrameMkLst>
        </pc:graphicFrameChg>
        <pc:graphicFrameChg chg="modGraphic">
          <ac:chgData name="Naomi Stafford" userId="f0ec65f8-9b92-4f31-be5f-9f99e94a665c" providerId="ADAL" clId="{5D1CE265-0DBE-4507-8F48-90FAAE106228}" dt="2025-04-20T13:40:38.596" v="13" actId="20577"/>
          <ac:graphicFrameMkLst>
            <pc:docMk/>
            <pc:sldMk cId="3514798268" sldId="256"/>
            <ac:graphicFrameMk id="15" creationId="{513AC508-FC68-42F9-A28F-33BEB6A59376}"/>
          </ac:graphicFrameMkLst>
        </pc:graphicFrameChg>
        <pc:graphicFrameChg chg="modGraphic">
          <ac:chgData name="Naomi Stafford" userId="f0ec65f8-9b92-4f31-be5f-9f99e94a665c" providerId="ADAL" clId="{5D1CE265-0DBE-4507-8F48-90FAAE106228}" dt="2025-04-20T13:40:40.846" v="14" actId="20577"/>
          <ac:graphicFrameMkLst>
            <pc:docMk/>
            <pc:sldMk cId="3514798268" sldId="256"/>
            <ac:graphicFrameMk id="16" creationId="{31C26C41-BF83-4C9A-8B11-EE06B7BFA4C7}"/>
          </ac:graphicFrameMkLst>
        </pc:graphicFrameChg>
        <pc:graphicFrameChg chg="modGraphic">
          <ac:chgData name="Naomi Stafford" userId="f0ec65f8-9b92-4f31-be5f-9f99e94a665c" providerId="ADAL" clId="{5D1CE265-0DBE-4507-8F48-90FAAE106228}" dt="2025-04-20T13:40:45.705" v="15" actId="20577"/>
          <ac:graphicFrameMkLst>
            <pc:docMk/>
            <pc:sldMk cId="3514798268" sldId="256"/>
            <ac:graphicFrameMk id="18" creationId="{0C72E488-66D1-4F8C-BC5E-D49BC2011FC1}"/>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01/06/2025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01/06/2025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01/06/2025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01/06/2025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01/06/2025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01/06/2025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01/06/2025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01/06/2025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01/06/2025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01/06/2025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01/06/2025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01/06/2025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039713"/>
          </a:xfrm>
          <a:prstGeom prst="rect">
            <a:avLst/>
          </a:prstGeom>
          <a:solidFill>
            <a:schemeClr val="bg1"/>
          </a:solidFill>
          <a:ln w="28575" algn="in">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rPr>
              <a:t>Our theme this term is…</a:t>
            </a:r>
          </a:p>
          <a:p>
            <a:pPr eaLnBrk="0" fontAlgn="base" hangingPunct="0">
              <a:spcBef>
                <a:spcPct val="0"/>
              </a:spcBef>
              <a:spcAft>
                <a:spcPct val="0"/>
              </a:spcAft>
            </a:pPr>
            <a:endParaRPr lang="en-US" altLang="en-US" b="0" i="0" u="none" strike="noStrike" cap="none" normalizeH="0" baseline="0" dirty="0">
              <a:ln>
                <a:noFill/>
              </a:ln>
              <a:effectLst/>
              <a:cs typeface="Calibri"/>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2589039012"/>
              </p:ext>
            </p:extLst>
          </p:nvPr>
        </p:nvGraphicFramePr>
        <p:xfrm>
          <a:off x="4464117" y="208976"/>
          <a:ext cx="3686721" cy="2284124"/>
        </p:xfrm>
        <a:graphic>
          <a:graphicData uri="http://schemas.openxmlformats.org/drawingml/2006/table">
            <a:tbl>
              <a:tblPr firstRow="1" bandRow="1">
                <a:tableStyleId>{5C22544A-7EE6-4342-B048-85BDC9FD1C3A}</a:tableStyleId>
              </a:tblPr>
              <a:tblGrid>
                <a:gridCol w="3686721">
                  <a:extLst>
                    <a:ext uri="{9D8B030D-6E8A-4147-A177-3AD203B41FA5}">
                      <a16:colId xmlns:a16="http://schemas.microsoft.com/office/drawing/2014/main" val="1337843456"/>
                    </a:ext>
                  </a:extLst>
                </a:gridCol>
              </a:tblGrid>
              <a:tr h="369248">
                <a:tc>
                  <a:txBody>
                    <a:bodyPr/>
                    <a:lstStyle/>
                    <a:p>
                      <a:r>
                        <a:rPr lang="en-GB" dirty="0"/>
                        <a:t>English - Writing</a:t>
                      </a:r>
                    </a:p>
                  </a:txBody>
                  <a:tcPr anchor="ctr"/>
                </a:tc>
                <a:extLst>
                  <a:ext uri="{0D108BD9-81ED-4DB2-BD59-A6C34878D82A}">
                    <a16:rowId xmlns:a16="http://schemas.microsoft.com/office/drawing/2014/main" val="1786578608"/>
                  </a:ext>
                </a:extLst>
              </a:tr>
              <a:tr h="1914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We will be finishing our calligrams and free verse poems. Hopefully before the end of term we will start a persuasive writing unit, where we will look at writing persuasive letters. We will take inspiration from the ‘Clean Up!, Look Up! and Speak Up!’ books. Before ending the year writing instructions to guide a character back home.</a:t>
                      </a:r>
                      <a:endParaRPr lang="en-GB" sz="1400" baseline="0" dirty="0"/>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227065413"/>
              </p:ext>
            </p:extLst>
          </p:nvPr>
        </p:nvGraphicFramePr>
        <p:xfrm>
          <a:off x="8198698" y="208975"/>
          <a:ext cx="3792164" cy="2304917"/>
        </p:xfrm>
        <a:graphic>
          <a:graphicData uri="http://schemas.openxmlformats.org/drawingml/2006/table">
            <a:tbl>
              <a:tblPr firstRow="1" bandRow="1">
                <a:tableStyleId>{5C22544A-7EE6-4342-B048-85BDC9FD1C3A}</a:tableStyleId>
              </a:tblPr>
              <a:tblGrid>
                <a:gridCol w="3792164">
                  <a:extLst>
                    <a:ext uri="{9D8B030D-6E8A-4147-A177-3AD203B41FA5}">
                      <a16:colId xmlns:a16="http://schemas.microsoft.com/office/drawing/2014/main" val="1337843456"/>
                    </a:ext>
                  </a:extLst>
                </a:gridCol>
              </a:tblGrid>
              <a:tr h="362607">
                <a:tc>
                  <a:txBody>
                    <a:bodyPr/>
                    <a:lstStyle/>
                    <a:p>
                      <a:r>
                        <a:rPr lang="en-GB" dirty="0"/>
                        <a:t>Maths</a:t>
                      </a:r>
                    </a:p>
                  </a:txBody>
                  <a:tcPr anchor="ctr"/>
                </a:tc>
                <a:extLst>
                  <a:ext uri="{0D108BD9-81ED-4DB2-BD59-A6C34878D82A}">
                    <a16:rowId xmlns:a16="http://schemas.microsoft.com/office/drawing/2014/main" val="1786578608"/>
                  </a:ext>
                </a:extLst>
              </a:tr>
              <a:tr h="19391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aseline="0" dirty="0"/>
                        <a:t>This term, we will be focussing on multiplying two digits by one digit, we will be looking at partitioning and short multiplication methods. We will then focus on division by using sharing and long division methods. We will then move onto time and money.</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2669229654"/>
              </p:ext>
            </p:extLst>
          </p:nvPr>
        </p:nvGraphicFramePr>
        <p:xfrm>
          <a:off x="198782" y="1303130"/>
          <a:ext cx="4163471" cy="1645920"/>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353266">
                <a:tc>
                  <a:txBody>
                    <a:bodyPr/>
                    <a:lstStyle/>
                    <a:p>
                      <a:r>
                        <a:rPr lang="en-GB" dirty="0"/>
                        <a:t>Science</a:t>
                      </a:r>
                    </a:p>
                  </a:txBody>
                  <a:tcPr anchor="ctr">
                    <a:solidFill>
                      <a:srgbClr val="4472C4"/>
                    </a:solidFill>
                  </a:tcPr>
                </a:tc>
                <a:extLst>
                  <a:ext uri="{0D108BD9-81ED-4DB2-BD59-A6C34878D82A}">
                    <a16:rowId xmlns:a16="http://schemas.microsoft.com/office/drawing/2014/main" val="1786578608"/>
                  </a:ext>
                </a:extLst>
              </a:tr>
              <a:tr h="12089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i="0" kern="1200" dirty="0">
                          <a:solidFill>
                            <a:schemeClr val="dk1"/>
                          </a:solidFill>
                          <a:effectLst/>
                          <a:latin typeface="+mn-lt"/>
                          <a:ea typeface="+mn-ea"/>
                          <a:cs typeface="+mn-cs"/>
                        </a:rPr>
                        <a:t>This half term we will be investigating light and shadows. We will be looking at how light travels and reflects off different surfaces. </a:t>
                      </a:r>
                      <a:r>
                        <a:rPr lang="en-GB" sz="1300" dirty="0">
                          <a:solidFill>
                            <a:srgbClr val="000000"/>
                          </a:solidFill>
                        </a:rPr>
                        <a:t>We will also be learning about forces and magnets. This unit will look in-depth at magnets and how they attract and repel each other.</a:t>
                      </a:r>
                      <a:endParaRPr lang="en-US" sz="1300" dirty="0"/>
                    </a:p>
                    <a:p>
                      <a:endParaRPr lang="en-GB" sz="1300" baseline="0" dirty="0">
                        <a:solidFill>
                          <a:srgbClr val="000000"/>
                        </a:solidFill>
                      </a:endParaRPr>
                    </a:p>
                  </a:txBody>
                  <a:tcPr>
                    <a:solidFill>
                      <a:srgbClr val="CFD5EA"/>
                    </a:solidFill>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1237746977"/>
              </p:ext>
            </p:extLst>
          </p:nvPr>
        </p:nvGraphicFramePr>
        <p:xfrm>
          <a:off x="202406" y="2994421"/>
          <a:ext cx="4163471" cy="2269342"/>
        </p:xfrm>
        <a:graphic>
          <a:graphicData uri="http://schemas.openxmlformats.org/drawingml/2006/table">
            <a:tbl>
              <a:tblPr firstRow="1" bandRow="1">
                <a:tableStyleId>{5C22544A-7EE6-4342-B048-85BDC9FD1C3A}</a:tableStyleId>
              </a:tblPr>
              <a:tblGrid>
                <a:gridCol w="4163471">
                  <a:extLst>
                    <a:ext uri="{9D8B030D-6E8A-4147-A177-3AD203B41FA5}">
                      <a16:colId xmlns:a16="http://schemas.microsoft.com/office/drawing/2014/main" val="1337843456"/>
                    </a:ext>
                  </a:extLst>
                </a:gridCol>
              </a:tblGrid>
              <a:tr h="394822">
                <a:tc>
                  <a:txBody>
                    <a:bodyPr/>
                    <a:lstStyle/>
                    <a:p>
                      <a:r>
                        <a:rPr lang="en-GB" dirty="0"/>
                        <a:t>Geography and History</a:t>
                      </a:r>
                    </a:p>
                  </a:txBody>
                  <a:tcPr anchor="ctr"/>
                </a:tc>
                <a:extLst>
                  <a:ext uri="{0D108BD9-81ED-4DB2-BD59-A6C34878D82A}">
                    <a16:rowId xmlns:a16="http://schemas.microsoft.com/office/drawing/2014/main" val="1786578608"/>
                  </a:ext>
                </a:extLst>
              </a:tr>
              <a:tr h="16698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t>In Geography, we will be learning about the effects of climate change more specifically in erosion and deposition</a:t>
                      </a:r>
                      <a:r>
                        <a:rPr lang="en-GB" sz="1300" baseline="0" dirty="0"/>
                        <a:t> in rivers and coastlines. We will look at how rivers and coastlines change with erosion and how we can protect the coastline</a:t>
                      </a:r>
                      <a:r>
                        <a:rPr lang="en-GB" sz="1300" baseline="0"/>
                        <a:t>. </a:t>
                      </a:r>
                      <a:r>
                        <a:rPr lang="en-GB" sz="1300" b="0" i="0" kern="1200">
                          <a:solidFill>
                            <a:schemeClr val="dk1"/>
                          </a:solidFill>
                          <a:effectLst/>
                          <a:latin typeface="+mn-lt"/>
                          <a:ea typeface="+mn-ea"/>
                          <a:cs typeface="+mn-cs"/>
                        </a:rPr>
                        <a:t>In </a:t>
                      </a:r>
                      <a:r>
                        <a:rPr lang="en-GB" sz="1300" b="0" i="0" kern="1200" dirty="0">
                          <a:solidFill>
                            <a:schemeClr val="dk1"/>
                          </a:solidFill>
                          <a:effectLst/>
                          <a:latin typeface="+mn-lt"/>
                          <a:ea typeface="+mn-ea"/>
                          <a:cs typeface="+mn-cs"/>
                        </a:rPr>
                        <a:t>History this term, we will be learning about the Ancient Egyptians. We will investigate the artefacts left behind by the Ancient Egyptians and how they lived, including their beliefs.</a:t>
                      </a:r>
                      <a:endParaRPr lang="en-GB" sz="1300" dirty="0"/>
                    </a:p>
                    <a:p>
                      <a:endParaRPr lang="en-GB" sz="1300" dirty="0"/>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148785699"/>
              </p:ext>
            </p:extLst>
          </p:nvPr>
        </p:nvGraphicFramePr>
        <p:xfrm>
          <a:off x="198782" y="5134614"/>
          <a:ext cx="4163471" cy="1645920"/>
        </p:xfrm>
        <a:graphic>
          <a:graphicData uri="http://schemas.openxmlformats.org/drawingml/2006/table">
            <a:tbl>
              <a:tblPr firstRow="1" bandRow="1">
                <a:tableStyleId>{5C22544A-7EE6-4342-B048-85BDC9FD1C3A}</a:tableStyleId>
              </a:tblPr>
              <a:tblGrid>
                <a:gridCol w="4163471">
                  <a:extLst>
                    <a:ext uri="{9D8B030D-6E8A-4147-A177-3AD203B41FA5}">
                      <a16:colId xmlns:a16="http://schemas.microsoft.com/office/drawing/2014/main" val="1337843456"/>
                    </a:ext>
                  </a:extLst>
                </a:gridCol>
              </a:tblGrid>
              <a:tr h="358187">
                <a:tc>
                  <a:txBody>
                    <a:bodyPr/>
                    <a:lstStyle/>
                    <a:p>
                      <a:r>
                        <a:rPr lang="en-GB" dirty="0"/>
                        <a:t>Art and DT</a:t>
                      </a:r>
                    </a:p>
                  </a:txBody>
                  <a:tcPr anchor="ctr"/>
                </a:tc>
                <a:extLst>
                  <a:ext uri="{0D108BD9-81ED-4DB2-BD59-A6C34878D82A}">
                    <a16:rowId xmlns:a16="http://schemas.microsoft.com/office/drawing/2014/main" val="1786578608"/>
                  </a:ext>
                </a:extLst>
              </a:tr>
              <a:tr h="1253653">
                <a:tc>
                  <a:txBody>
                    <a:bodyPr/>
                    <a:lstStyle/>
                    <a:p>
                      <a:r>
                        <a:rPr lang="en-GB" sz="1300" baseline="0" dirty="0"/>
                        <a:t>In Design Technology, we will be looking at pneumatic powered machines. Combining our knowledge from the links and levers unit, we will a lifter with a pneumatic/hydraulic mechanism. In art, we will take inspiration from </a:t>
                      </a:r>
                      <a:r>
                        <a:rPr lang="en-GB" sz="1300" dirty="0"/>
                        <a:t>Pierre-Auguste Renoir and Claude Monet to create a landscape piece in the style of impressionism.  </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4054378627"/>
              </p:ext>
            </p:extLst>
          </p:nvPr>
        </p:nvGraphicFramePr>
        <p:xfrm>
          <a:off x="4464117" y="2618958"/>
          <a:ext cx="3686721" cy="1759078"/>
        </p:xfrm>
        <a:graphic>
          <a:graphicData uri="http://schemas.openxmlformats.org/drawingml/2006/table">
            <a:tbl>
              <a:tblPr firstRow="1" bandRow="1">
                <a:tableStyleId>{5C22544A-7EE6-4342-B048-85BDC9FD1C3A}</a:tableStyleId>
              </a:tblPr>
              <a:tblGrid>
                <a:gridCol w="3686721">
                  <a:extLst>
                    <a:ext uri="{9D8B030D-6E8A-4147-A177-3AD203B41FA5}">
                      <a16:colId xmlns:a16="http://schemas.microsoft.com/office/drawing/2014/main" val="1337843456"/>
                    </a:ext>
                  </a:extLst>
                </a:gridCol>
              </a:tblGrid>
              <a:tr h="372789">
                <a:tc>
                  <a:txBody>
                    <a:bodyPr/>
                    <a:lstStyle/>
                    <a:p>
                      <a:r>
                        <a:rPr lang="en-GB" dirty="0"/>
                        <a:t>RE</a:t>
                      </a:r>
                    </a:p>
                  </a:txBody>
                  <a:tcPr anchor="ctr"/>
                </a:tc>
                <a:extLst>
                  <a:ext uri="{0D108BD9-81ED-4DB2-BD59-A6C34878D82A}">
                    <a16:rowId xmlns:a16="http://schemas.microsoft.com/office/drawing/2014/main" val="1786578608"/>
                  </a:ext>
                </a:extLst>
              </a:tr>
              <a:tr h="1386289">
                <a:tc>
                  <a:txBody>
                    <a:bodyPr/>
                    <a:lstStyle/>
                    <a:p>
                      <a:r>
                        <a:rPr lang="en-GB" sz="1400" dirty="0"/>
                        <a:t>This term, we will be looking at Judaism. Our big question is ‘</a:t>
                      </a:r>
                      <a:r>
                        <a:rPr lang="en-GB" sz="1400" b="0" i="0" kern="1200" dirty="0">
                          <a:solidFill>
                            <a:schemeClr val="dk1"/>
                          </a:solidFill>
                          <a:effectLst/>
                          <a:latin typeface="+mn-lt"/>
                          <a:ea typeface="+mn-ea"/>
                          <a:cs typeface="+mn-cs"/>
                        </a:rPr>
                        <a:t>Does celebrating Shavuot make Jewish children feel closer to God?’</a:t>
                      </a:r>
                      <a:endParaRPr lang="en-GB" sz="1400" dirty="0"/>
                    </a:p>
                    <a:p>
                      <a:r>
                        <a:rPr lang="en-GB" sz="1400" b="0" i="0" kern="1200" dirty="0">
                          <a:solidFill>
                            <a:schemeClr val="dk1"/>
                          </a:solidFill>
                          <a:effectLst/>
                          <a:latin typeface="+mn-lt"/>
                          <a:ea typeface="+mn-ea"/>
                          <a:cs typeface="+mn-cs"/>
                        </a:rPr>
                        <a:t>We will be looking at the story of Shavuot and understand how Jews celebrate it today.</a:t>
                      </a:r>
                      <a:endParaRPr lang="en-GB" sz="1300" baseline="0" dirty="0"/>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2277537023"/>
              </p:ext>
            </p:extLst>
          </p:nvPr>
        </p:nvGraphicFramePr>
        <p:xfrm>
          <a:off x="8198698" y="2618958"/>
          <a:ext cx="3792164" cy="1773246"/>
        </p:xfrm>
        <a:graphic>
          <a:graphicData uri="http://schemas.openxmlformats.org/drawingml/2006/table">
            <a:tbl>
              <a:tblPr firstRow="1" bandRow="1">
                <a:tableStyleId>{5C22544A-7EE6-4342-B048-85BDC9FD1C3A}</a:tableStyleId>
              </a:tblPr>
              <a:tblGrid>
                <a:gridCol w="3792164">
                  <a:extLst>
                    <a:ext uri="{9D8B030D-6E8A-4147-A177-3AD203B41FA5}">
                      <a16:colId xmlns:a16="http://schemas.microsoft.com/office/drawing/2014/main" val="1337843456"/>
                    </a:ext>
                  </a:extLst>
                </a:gridCol>
              </a:tblGrid>
              <a:tr h="371086">
                <a:tc>
                  <a:txBody>
                    <a:bodyPr/>
                    <a:lstStyle/>
                    <a:p>
                      <a:r>
                        <a:rPr lang="en-GB" sz="1800" dirty="0"/>
                        <a:t>Computing</a:t>
                      </a:r>
                    </a:p>
                  </a:txBody>
                  <a:tcPr anchor="ctr"/>
                </a:tc>
                <a:extLst>
                  <a:ext uri="{0D108BD9-81ED-4DB2-BD59-A6C34878D82A}">
                    <a16:rowId xmlns:a16="http://schemas.microsoft.com/office/drawing/2014/main" val="1786578608"/>
                  </a:ext>
                </a:extLst>
              </a:tr>
              <a:tr h="1402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noProof="0" dirty="0">
                          <a:latin typeface="Calibri"/>
                        </a:rPr>
                        <a:t>This unit, we will be looking at desktop publishing. We will </a:t>
                      </a:r>
                      <a:r>
                        <a:rPr lang="en-GB" sz="1200" kern="1200" dirty="0">
                          <a:solidFill>
                            <a:schemeClr val="dk1"/>
                          </a:solidFill>
                          <a:effectLst/>
                          <a:latin typeface="+mn-lt"/>
                          <a:ea typeface="+mn-ea"/>
                          <a:cs typeface="+mn-cs"/>
                        </a:rPr>
                        <a:t>become familiar with the terms ‘text’ and ‘images’ and understand that they can be used to communicate messages. We will use desktop publishing software and consider careful choices of font size, colour and type to edit and improve premade documents. To create their own template for a magazine front cover. </a:t>
                      </a:r>
                      <a:endParaRPr lang="en-GB" sz="1200" b="0" i="0" u="none" strike="noStrike" noProof="0" dirty="0">
                        <a:latin typeface="Calibri"/>
                      </a:endParaRP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431795739"/>
              </p:ext>
            </p:extLst>
          </p:nvPr>
        </p:nvGraphicFramePr>
        <p:xfrm>
          <a:off x="4464116" y="4473058"/>
          <a:ext cx="1987309" cy="2294899"/>
        </p:xfrm>
        <a:graphic>
          <a:graphicData uri="http://schemas.openxmlformats.org/drawingml/2006/table">
            <a:tbl>
              <a:tblPr firstRow="1" bandRow="1">
                <a:tableStyleId>{5C22544A-7EE6-4342-B048-85BDC9FD1C3A}</a:tableStyleId>
              </a:tblPr>
              <a:tblGrid>
                <a:gridCol w="1987309">
                  <a:extLst>
                    <a:ext uri="{9D8B030D-6E8A-4147-A177-3AD203B41FA5}">
                      <a16:colId xmlns:a16="http://schemas.microsoft.com/office/drawing/2014/main" val="1337843456"/>
                    </a:ext>
                  </a:extLst>
                </a:gridCol>
              </a:tblGrid>
              <a:tr h="436292">
                <a:tc>
                  <a:txBody>
                    <a:bodyPr/>
                    <a:lstStyle/>
                    <a:p>
                      <a:r>
                        <a:rPr lang="en-GB" dirty="0"/>
                        <a:t>PSHE</a:t>
                      </a:r>
                    </a:p>
                  </a:txBody>
                  <a:tcPr anchor="ctr"/>
                </a:tc>
                <a:extLst>
                  <a:ext uri="{0D108BD9-81ED-4DB2-BD59-A6C34878D82A}">
                    <a16:rowId xmlns:a16="http://schemas.microsoft.com/office/drawing/2014/main" val="1786578608"/>
                  </a:ext>
                </a:extLst>
              </a:tr>
              <a:tr h="1858607">
                <a:tc>
                  <a:txBody>
                    <a:bodyPr/>
                    <a:lstStyle/>
                    <a:p>
                      <a:r>
                        <a:rPr lang="en-GB" sz="1400" dirty="0"/>
                        <a:t>We</a:t>
                      </a:r>
                      <a:r>
                        <a:rPr lang="en-GB" sz="1400" baseline="0" dirty="0"/>
                        <a:t> will be looking at the unit ‘changing me’. In this unit, we will be looking at how our bodies change as we get older. </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1259323884"/>
              </p:ext>
            </p:extLst>
          </p:nvPr>
        </p:nvGraphicFramePr>
        <p:xfrm>
          <a:off x="6512767" y="4472814"/>
          <a:ext cx="1647811" cy="2307720"/>
        </p:xfrm>
        <a:graphic>
          <a:graphicData uri="http://schemas.openxmlformats.org/drawingml/2006/table">
            <a:tbl>
              <a:tblPr firstRow="1" bandRow="1">
                <a:tableStyleId>{5C22544A-7EE6-4342-B048-85BDC9FD1C3A}</a:tableStyleId>
              </a:tblPr>
              <a:tblGrid>
                <a:gridCol w="1647811">
                  <a:extLst>
                    <a:ext uri="{9D8B030D-6E8A-4147-A177-3AD203B41FA5}">
                      <a16:colId xmlns:a16="http://schemas.microsoft.com/office/drawing/2014/main" val="1337843456"/>
                    </a:ext>
                  </a:extLst>
                </a:gridCol>
              </a:tblGrid>
              <a:tr h="445348">
                <a:tc>
                  <a:txBody>
                    <a:bodyPr/>
                    <a:lstStyle/>
                    <a:p>
                      <a:r>
                        <a:rPr lang="en-GB" dirty="0"/>
                        <a:t>PE</a:t>
                      </a:r>
                    </a:p>
                  </a:txBody>
                  <a:tcPr anchor="ctr"/>
                </a:tc>
                <a:extLst>
                  <a:ext uri="{0D108BD9-81ED-4DB2-BD59-A6C34878D82A}">
                    <a16:rowId xmlns:a16="http://schemas.microsoft.com/office/drawing/2014/main" val="1786578608"/>
                  </a:ext>
                </a:extLst>
              </a:tr>
              <a:tr h="1862372">
                <a:tc>
                  <a:txBody>
                    <a:bodyPr/>
                    <a:lstStyle/>
                    <a:p>
                      <a:r>
                        <a:rPr lang="en-GB" sz="1400" baseline="0" dirty="0"/>
                        <a:t>This term, we will be learning how to play rounders. </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2274609551"/>
              </p:ext>
            </p:extLst>
          </p:nvPr>
        </p:nvGraphicFramePr>
        <p:xfrm>
          <a:off x="8221919" y="4467702"/>
          <a:ext cx="1835339" cy="2305874"/>
        </p:xfrm>
        <a:graphic>
          <a:graphicData uri="http://schemas.openxmlformats.org/drawingml/2006/table">
            <a:tbl>
              <a:tblPr firstRow="1" bandRow="1">
                <a:tableStyleId>{5C22544A-7EE6-4342-B048-85BDC9FD1C3A}</a:tableStyleId>
              </a:tblPr>
              <a:tblGrid>
                <a:gridCol w="1835339">
                  <a:extLst>
                    <a:ext uri="{9D8B030D-6E8A-4147-A177-3AD203B41FA5}">
                      <a16:colId xmlns:a16="http://schemas.microsoft.com/office/drawing/2014/main" val="1337843456"/>
                    </a:ext>
                  </a:extLst>
                </a:gridCol>
              </a:tblGrid>
              <a:tr h="490795">
                <a:tc>
                  <a:txBody>
                    <a:bodyPr/>
                    <a:lstStyle/>
                    <a:p>
                      <a:r>
                        <a:rPr lang="en-GB" dirty="0"/>
                        <a:t>Music</a:t>
                      </a:r>
                    </a:p>
                  </a:txBody>
                  <a:tcPr anchor="ctr"/>
                </a:tc>
                <a:extLst>
                  <a:ext uri="{0D108BD9-81ED-4DB2-BD59-A6C34878D82A}">
                    <a16:rowId xmlns:a16="http://schemas.microsoft.com/office/drawing/2014/main" val="1786578608"/>
                  </a:ext>
                </a:extLst>
              </a:tr>
              <a:tr h="1815079">
                <a:tc>
                  <a:txBody>
                    <a:bodyPr/>
                    <a:lstStyle/>
                    <a:p>
                      <a:r>
                        <a:rPr lang="en-GB" sz="1400" dirty="0"/>
                        <a:t>This half term, we will</a:t>
                      </a:r>
                      <a:r>
                        <a:rPr lang="en-GB" sz="1400" baseline="0" dirty="0"/>
                        <a:t> be learning how to compose music on a recorder with an acompliment of different instruments.</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2404167520"/>
              </p:ext>
            </p:extLst>
          </p:nvPr>
        </p:nvGraphicFramePr>
        <p:xfrm>
          <a:off x="10118600" y="4469670"/>
          <a:ext cx="1868634" cy="2303906"/>
        </p:xfrm>
        <a:graphic>
          <a:graphicData uri="http://schemas.openxmlformats.org/drawingml/2006/table">
            <a:tbl>
              <a:tblPr firstRow="1" bandRow="1">
                <a:tableStyleId>{5C22544A-7EE6-4342-B048-85BDC9FD1C3A}</a:tableStyleId>
              </a:tblPr>
              <a:tblGrid>
                <a:gridCol w="1868634">
                  <a:extLst>
                    <a:ext uri="{9D8B030D-6E8A-4147-A177-3AD203B41FA5}">
                      <a16:colId xmlns:a16="http://schemas.microsoft.com/office/drawing/2014/main" val="1337843456"/>
                    </a:ext>
                  </a:extLst>
                </a:gridCol>
              </a:tblGrid>
              <a:tr h="490238">
                <a:tc>
                  <a:txBody>
                    <a:bodyPr/>
                    <a:lstStyle/>
                    <a:p>
                      <a:r>
                        <a:rPr lang="en-GB" dirty="0"/>
                        <a:t>French </a:t>
                      </a:r>
                      <a:endParaRPr lang="en-GB"/>
                    </a:p>
                  </a:txBody>
                  <a:tcPr anchor="ctr"/>
                </a:tc>
                <a:extLst>
                  <a:ext uri="{0D108BD9-81ED-4DB2-BD59-A6C34878D82A}">
                    <a16:rowId xmlns:a16="http://schemas.microsoft.com/office/drawing/2014/main" val="1786578608"/>
                  </a:ext>
                </a:extLst>
              </a:tr>
              <a:tr h="1813668">
                <a:tc>
                  <a:txBody>
                    <a:bodyPr/>
                    <a:lstStyle/>
                    <a:p>
                      <a:pPr marL="0" marR="0" lvl="0" indent="0" algn="l" rtl="0" eaLnBrk="1" fontAlgn="auto" latinLnBrk="0" hangingPunct="1">
                        <a:lnSpc>
                          <a:spcPct val="100000"/>
                        </a:lnSpc>
                        <a:spcBef>
                          <a:spcPts val="0"/>
                        </a:spcBef>
                        <a:spcAft>
                          <a:spcPts val="0"/>
                        </a:spcAft>
                        <a:buClrTx/>
                        <a:buSzTx/>
                        <a:buFontTx/>
                        <a:buNone/>
                      </a:pPr>
                      <a:r>
                        <a:rPr lang="en-GB" sz="1400" kern="1200" dirty="0">
                          <a:solidFill>
                            <a:srgbClr val="000000"/>
                          </a:solidFill>
                          <a:effectLst/>
                        </a:rPr>
                        <a:t>In French, we will be learning</a:t>
                      </a:r>
                      <a:r>
                        <a:rPr lang="en-GB" sz="1400" kern="1200" baseline="0" dirty="0">
                          <a:solidFill>
                            <a:srgbClr val="000000"/>
                          </a:solidFill>
                          <a:effectLst/>
                        </a:rPr>
                        <a:t> 10 flavours of ice cream. By the end of the unit, we will be able to order an ice cream of their choosing. </a:t>
                      </a:r>
                      <a:endParaRPr lang="en-GB" sz="1400" kern="1200" dirty="0">
                        <a:solidFill>
                          <a:srgbClr val="000000"/>
                        </a:solidFill>
                        <a:effectLst/>
                      </a:endParaRPr>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B2DFB282FC574797A8C1D9D477840E" ma:contentTypeVersion="11" ma:contentTypeDescription="Create a new document." ma:contentTypeScope="" ma:versionID="99fa8e0e531a8530a1af408fe84952ac">
  <xsd:schema xmlns:xsd="http://www.w3.org/2001/XMLSchema" xmlns:xs="http://www.w3.org/2001/XMLSchema" xmlns:p="http://schemas.microsoft.com/office/2006/metadata/properties" xmlns:ns2="ea49b8bd-d29e-4d46-aff1-e5ae5b220632" xmlns:ns3="6749df9f-eb47-44f2-be0e-f72bd5306b52" targetNamespace="http://schemas.microsoft.com/office/2006/metadata/properties" ma:root="true" ma:fieldsID="099767615f317d14d67947b414d92210" ns2:_="" ns3:_="">
    <xsd:import namespace="ea49b8bd-d29e-4d46-aff1-e5ae5b220632"/>
    <xsd:import namespace="6749df9f-eb47-44f2-be0e-f72bd5306b5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49b8bd-d29e-4d46-aff1-e5ae5b2206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49df9f-eb47-44f2-be0e-f72bd5306b5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b2e5981-123d-4d1a-a550-8105e8e0e8c4}" ma:internalName="TaxCatchAll" ma:showField="CatchAllData" ma:web="6749df9f-eb47-44f2-be0e-f72bd5306b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a49b8bd-d29e-4d46-aff1-e5ae5b220632">
      <Terms xmlns="http://schemas.microsoft.com/office/infopath/2007/PartnerControls"/>
    </lcf76f155ced4ddcb4097134ff3c332f>
    <TaxCatchAll xmlns="6749df9f-eb47-44f2-be0e-f72bd5306b52" xsi:nil="true"/>
  </documentManagement>
</p:properties>
</file>

<file path=customXml/itemProps1.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2.xml><?xml version="1.0" encoding="utf-8"?>
<ds:datastoreItem xmlns:ds="http://schemas.openxmlformats.org/officeDocument/2006/customXml" ds:itemID="{5767132A-6321-4785-B562-F4C69920B10E}"/>
</file>

<file path=customXml/itemProps3.xml><?xml version="1.0" encoding="utf-8"?>
<ds:datastoreItem xmlns:ds="http://schemas.openxmlformats.org/officeDocument/2006/customXml" ds:itemID="{FD2BC8FF-D64D-430B-B35D-F2C5F72C9672}">
  <ds:schemaRefs>
    <ds:schemaRef ds:uri="http://purl.org/dc/dcmitype/"/>
    <ds:schemaRef ds:uri="d4bfe957-5417-4326-b3ca-2e7faf1b0fa8"/>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purl.org/dc/terms/"/>
    <ds:schemaRef ds:uri="566cb0dc-d351-45af-9abe-2a4c6f397d9b"/>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19089</TotalTime>
  <Words>534</Words>
  <Application>Microsoft Office PowerPoint</Application>
  <PresentationFormat>Widescreen</PresentationFormat>
  <Paragraphs>24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Naomi Stafford</cp:lastModifiedBy>
  <cp:revision>601</cp:revision>
  <dcterms:created xsi:type="dcterms:W3CDTF">2022-01-07T10:34:56Z</dcterms:created>
  <dcterms:modified xsi:type="dcterms:W3CDTF">2025-06-03T18:20:43Z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0x0101006DB2DFB282FC574797A8C1D9D477840E</vt:lpwstr>
  </property>
</Properties>
</file>